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6EC77-9A97-43EF-B101-D193042ED4AB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5D13F-6DB3-48E6-9D3D-E5B705E5A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43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1"/>
                </a:solidFill>
              </a:rPr>
              <a:t>« Préciser nombre pal. à échanger dans la confirmation transport »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>
                <a:solidFill>
                  <a:schemeClr val="tx1"/>
                </a:solidFill>
              </a:rPr>
              <a:t>Cas où</a:t>
            </a:r>
            <a:r>
              <a:rPr lang="fr-FR" sz="1200" baseline="0" dirty="0">
                <a:solidFill>
                  <a:schemeClr val="tx1"/>
                </a:solidFill>
              </a:rPr>
              <a:t> 66 palettes à enlever, chargées l’une sur l’autre (33 au sol)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client Carrefour qui ne sait jamais le nombre de palettes EUR, il faut appeler l’expéditeur la veille ou 24-48h avant pour demander le nombre de palettes EUR vides à amener</a:t>
            </a:r>
          </a:p>
          <a:p>
            <a:pPr marL="171450" indent="-171450">
              <a:buFontTx/>
              <a:buChar char="-"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 Pal.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dans le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véh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»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fr-FR" dirty="0"/>
              <a:t>Si le client précédent nous a rendu</a:t>
            </a:r>
            <a:r>
              <a:rPr lang="fr-FR" baseline="0" dirty="0"/>
              <a:t> des palettes et qu’on a encore de la place dans le véhicule</a:t>
            </a:r>
          </a:p>
          <a:p>
            <a:pPr marL="0" indent="0">
              <a:buFontTx/>
              <a:buNone/>
            </a:pPr>
            <a:endParaRPr lang="fr-FR" baseline="0" dirty="0"/>
          </a:p>
          <a:p>
            <a:pPr marL="0" indent="0">
              <a:buFontTx/>
              <a:buNone/>
            </a:pPr>
            <a:r>
              <a:rPr lang="fr-FR" baseline="0" dirty="0"/>
              <a:t>« solde &lt;&gt;20 »</a:t>
            </a:r>
          </a:p>
          <a:p>
            <a:pPr marL="0" indent="0">
              <a:buFontTx/>
              <a:buNone/>
            </a:pPr>
            <a:r>
              <a:rPr lang="fr-FR" baseline="0" dirty="0"/>
              <a:t>Autres critères déclencheurs: tous les mois ou quand un client bloque une facture</a:t>
            </a:r>
          </a:p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D13F-6DB3-48E6-9D3D-E5B705E5A37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6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8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24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7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17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35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93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47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42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6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8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FA78-84D1-4AB3-87C9-80C0FD2748EE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E535-B220-4122-AEBB-31BA4A89F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osange 3"/>
          <p:cNvSpPr/>
          <p:nvPr/>
        </p:nvSpPr>
        <p:spPr>
          <a:xfrm>
            <a:off x="2473234" y="391884"/>
            <a:ext cx="1841863" cy="640459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Affréteur ponctuel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4288" y="22552"/>
            <a:ext cx="5740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/>
              <a:t>GESTION PALETTES EUROPE SELON LE DONNEUR D’ORDRE</a:t>
            </a:r>
          </a:p>
        </p:txBody>
      </p:sp>
      <p:sp>
        <p:nvSpPr>
          <p:cNvPr id="6" name="Losange 5"/>
          <p:cNvSpPr/>
          <p:nvPr/>
        </p:nvSpPr>
        <p:spPr>
          <a:xfrm>
            <a:off x="7844143" y="432517"/>
            <a:ext cx="1841863" cy="628740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Client direct régulier</a:t>
            </a:r>
          </a:p>
        </p:txBody>
      </p:sp>
      <p:cxnSp>
        <p:nvCxnSpPr>
          <p:cNvPr id="8" name="Connecteur en angle 7"/>
          <p:cNvCxnSpPr>
            <a:endCxn id="9" idx="0"/>
          </p:cNvCxnSpPr>
          <p:nvPr/>
        </p:nvCxnSpPr>
        <p:spPr>
          <a:xfrm rot="5400000">
            <a:off x="2577088" y="537960"/>
            <a:ext cx="470985" cy="1158589"/>
          </a:xfrm>
          <a:prstGeom prst="bentConnector3">
            <a:avLst>
              <a:gd name="adj1" fmla="val 50000"/>
            </a:avLst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osange 8"/>
          <p:cNvSpPr/>
          <p:nvPr/>
        </p:nvSpPr>
        <p:spPr>
          <a:xfrm>
            <a:off x="1243061" y="1352747"/>
            <a:ext cx="1980447" cy="966651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Livraison à Orléans, Tours, Paris, 33</a:t>
            </a:r>
          </a:p>
        </p:txBody>
      </p:sp>
      <p:sp>
        <p:nvSpPr>
          <p:cNvPr id="11" name="Losange 10"/>
          <p:cNvSpPr/>
          <p:nvPr/>
        </p:nvSpPr>
        <p:spPr>
          <a:xfrm>
            <a:off x="3565818" y="1365504"/>
            <a:ext cx="1888728" cy="966651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Autres destinations</a:t>
            </a:r>
          </a:p>
        </p:txBody>
      </p:sp>
      <p:cxnSp>
        <p:nvCxnSpPr>
          <p:cNvPr id="13" name="Connecteur en angle 12"/>
          <p:cNvCxnSpPr>
            <a:endCxn id="11" idx="0"/>
          </p:cNvCxnSpPr>
          <p:nvPr/>
        </p:nvCxnSpPr>
        <p:spPr>
          <a:xfrm rot="16200000" flipH="1">
            <a:off x="3709070" y="564391"/>
            <a:ext cx="483325" cy="1118899"/>
          </a:xfrm>
          <a:prstGeom prst="bentConnector3">
            <a:avLst>
              <a:gd name="adj1" fmla="val 50000"/>
            </a:avLst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6205" y="497768"/>
            <a:ext cx="2113141" cy="463185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Privilégier les prises de commandes sans palette EUR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3565818" y="2457162"/>
            <a:ext cx="2229299" cy="27145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Ne pas prendre la commande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311681" y="2457162"/>
            <a:ext cx="3026765" cy="29517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Négocier pour ne pas échanger de palettes</a:t>
            </a:r>
          </a:p>
        </p:txBody>
      </p:sp>
      <p:sp>
        <p:nvSpPr>
          <p:cNvPr id="39" name="Losange 38"/>
          <p:cNvSpPr/>
          <p:nvPr/>
        </p:nvSpPr>
        <p:spPr>
          <a:xfrm>
            <a:off x="227531" y="3152853"/>
            <a:ext cx="1698910" cy="440176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Fructueux</a:t>
            </a:r>
          </a:p>
        </p:txBody>
      </p:sp>
      <p:sp>
        <p:nvSpPr>
          <p:cNvPr id="40" name="Losange 39"/>
          <p:cNvSpPr/>
          <p:nvPr/>
        </p:nvSpPr>
        <p:spPr>
          <a:xfrm>
            <a:off x="2410110" y="3159234"/>
            <a:ext cx="1888728" cy="427837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Infructueux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277698" y="3769930"/>
            <a:ext cx="1736396" cy="24772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Prendre la commande</a:t>
            </a:r>
          </a:p>
        </p:txBody>
      </p:sp>
      <p:cxnSp>
        <p:nvCxnSpPr>
          <p:cNvPr id="53" name="Connecteur en angle 52"/>
          <p:cNvCxnSpPr>
            <a:stCxn id="40" idx="2"/>
            <a:endCxn id="56" idx="0"/>
          </p:cNvCxnSpPr>
          <p:nvPr/>
        </p:nvCxnSpPr>
        <p:spPr>
          <a:xfrm rot="16200000" flipH="1">
            <a:off x="3695973" y="3245572"/>
            <a:ext cx="261367" cy="944364"/>
          </a:xfrm>
          <a:prstGeom prst="bentConnector3">
            <a:avLst>
              <a:gd name="adj1" fmla="val 50000"/>
            </a:avLst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osange 55"/>
          <p:cNvSpPr/>
          <p:nvPr/>
        </p:nvSpPr>
        <p:spPr>
          <a:xfrm>
            <a:off x="3432495" y="3848438"/>
            <a:ext cx="1732685" cy="643960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Pal. pas </a:t>
            </a:r>
            <a:r>
              <a:rPr lang="fr-FR" sz="1200" dirty="0" err="1"/>
              <a:t>poss</a:t>
            </a:r>
            <a:r>
              <a:rPr lang="fr-FR" sz="1200" dirty="0"/>
              <a:t>. dans le </a:t>
            </a:r>
            <a:r>
              <a:rPr lang="fr-FR" sz="1200" dirty="0" err="1"/>
              <a:t>véh</a:t>
            </a:r>
            <a:r>
              <a:rPr lang="fr-FR" sz="1200" dirty="0"/>
              <a:t>..</a:t>
            </a:r>
          </a:p>
        </p:txBody>
      </p:sp>
      <p:sp>
        <p:nvSpPr>
          <p:cNvPr id="63" name="Losange 62"/>
          <p:cNvSpPr/>
          <p:nvPr/>
        </p:nvSpPr>
        <p:spPr>
          <a:xfrm>
            <a:off x="1639344" y="3860250"/>
            <a:ext cx="1732685" cy="643960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Pal. </a:t>
            </a:r>
            <a:r>
              <a:rPr lang="fr-FR" sz="1200" dirty="0" err="1"/>
              <a:t>poss</a:t>
            </a:r>
            <a:r>
              <a:rPr lang="fr-FR" sz="1200" dirty="0"/>
              <a:t>..dans le </a:t>
            </a:r>
            <a:r>
              <a:rPr lang="fr-FR" sz="1200" dirty="0" err="1"/>
              <a:t>véh</a:t>
            </a:r>
            <a:r>
              <a:rPr lang="fr-FR" sz="1200" dirty="0"/>
              <a:t>..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311681" y="5124811"/>
            <a:ext cx="2572196" cy="43448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Préciser nombre pal. à échanger dans la confirmation de transport et la LV</a:t>
            </a:r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2522623" y="4422696"/>
            <a:ext cx="0" cy="245861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à coins arrondis 71"/>
          <p:cNvSpPr/>
          <p:nvPr/>
        </p:nvSpPr>
        <p:spPr>
          <a:xfrm>
            <a:off x="4500927" y="5446623"/>
            <a:ext cx="2572195" cy="39949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Venir à l’enlèvement avec le nombre de palettes EUR demandées</a:t>
            </a:r>
          </a:p>
        </p:txBody>
      </p:sp>
      <p:cxnSp>
        <p:nvCxnSpPr>
          <p:cNvPr id="73" name="Connecteur droit avec flèche 72"/>
          <p:cNvCxnSpPr/>
          <p:nvPr/>
        </p:nvCxnSpPr>
        <p:spPr>
          <a:xfrm>
            <a:off x="1505745" y="5528230"/>
            <a:ext cx="0" cy="245861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>
            <a:off x="2228859" y="2211301"/>
            <a:ext cx="0" cy="245861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4510182" y="2211301"/>
            <a:ext cx="0" cy="245861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>
            <a:off x="1091369" y="3515687"/>
            <a:ext cx="0" cy="245861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en angle 96"/>
          <p:cNvCxnSpPr/>
          <p:nvPr/>
        </p:nvCxnSpPr>
        <p:spPr>
          <a:xfrm rot="5400000">
            <a:off x="1435171" y="2344986"/>
            <a:ext cx="470985" cy="1158589"/>
          </a:xfrm>
          <a:prstGeom prst="bentConnector3">
            <a:avLst>
              <a:gd name="adj1" fmla="val 50000"/>
            </a:avLst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en angle 97"/>
          <p:cNvCxnSpPr/>
          <p:nvPr/>
        </p:nvCxnSpPr>
        <p:spPr>
          <a:xfrm rot="16200000" flipH="1">
            <a:off x="2567153" y="2371417"/>
            <a:ext cx="483325" cy="1118899"/>
          </a:xfrm>
          <a:prstGeom prst="bentConnector3">
            <a:avLst>
              <a:gd name="adj1" fmla="val 50000"/>
            </a:avLst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à coins arrondis 100"/>
          <p:cNvSpPr/>
          <p:nvPr/>
        </p:nvSpPr>
        <p:spPr>
          <a:xfrm>
            <a:off x="617718" y="5773844"/>
            <a:ext cx="1631648" cy="39949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Prévoir la place suffisante dans le </a:t>
            </a:r>
            <a:r>
              <a:rPr lang="fr-FR" sz="1200" dirty="0" err="1">
                <a:solidFill>
                  <a:schemeClr val="tx1"/>
                </a:solidFill>
              </a:rPr>
              <a:t>véh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06" name="Connecteur en angle 105"/>
          <p:cNvCxnSpPr>
            <a:stCxn id="40" idx="2"/>
            <a:endCxn id="63" idx="0"/>
          </p:cNvCxnSpPr>
          <p:nvPr/>
        </p:nvCxnSpPr>
        <p:spPr>
          <a:xfrm rot="5400000">
            <a:off x="2793492" y="3299267"/>
            <a:ext cx="273179" cy="848787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à coins arrondis 111"/>
          <p:cNvSpPr/>
          <p:nvPr/>
        </p:nvSpPr>
        <p:spPr>
          <a:xfrm>
            <a:off x="6674888" y="1244920"/>
            <a:ext cx="4180373" cy="57190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Mettre à jour sur le TMS tous les lundis les stocks et mouvements par client, expéditeur, destinataire à partir des LV</a:t>
            </a:r>
          </a:p>
        </p:txBody>
      </p:sp>
      <p:sp>
        <p:nvSpPr>
          <p:cNvPr id="114" name="Rectangle à coins arrondis 113"/>
          <p:cNvSpPr/>
          <p:nvPr/>
        </p:nvSpPr>
        <p:spPr>
          <a:xfrm>
            <a:off x="6674888" y="2007653"/>
            <a:ext cx="4180373" cy="366281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Surveiller le solde par expéditeur/destinataire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Veiller à le minimiser</a:t>
            </a:r>
          </a:p>
        </p:txBody>
      </p:sp>
      <p:sp>
        <p:nvSpPr>
          <p:cNvPr id="115" name="Rectangle à coins arrondis 114"/>
          <p:cNvSpPr/>
          <p:nvPr/>
        </p:nvSpPr>
        <p:spPr>
          <a:xfrm>
            <a:off x="8807389" y="3798214"/>
            <a:ext cx="2135589" cy="5981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Rendre des palettes en priorité aux expéditeurs à qui on en doit le plus</a:t>
            </a:r>
          </a:p>
        </p:txBody>
      </p:sp>
      <p:sp>
        <p:nvSpPr>
          <p:cNvPr id="116" name="Losange 115"/>
          <p:cNvSpPr/>
          <p:nvPr/>
        </p:nvSpPr>
        <p:spPr>
          <a:xfrm>
            <a:off x="6834126" y="2810402"/>
            <a:ext cx="1725591" cy="793160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Le client est débiteur</a:t>
            </a:r>
          </a:p>
        </p:txBody>
      </p:sp>
      <p:sp>
        <p:nvSpPr>
          <p:cNvPr id="117" name="Losange 116"/>
          <p:cNvSpPr/>
          <p:nvPr/>
        </p:nvSpPr>
        <p:spPr>
          <a:xfrm>
            <a:off x="9006641" y="2850810"/>
            <a:ext cx="1737867" cy="722169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Le client est créditeur</a:t>
            </a:r>
          </a:p>
        </p:txBody>
      </p:sp>
      <p:sp>
        <p:nvSpPr>
          <p:cNvPr id="118" name="Rectangle à coins arrondis 117"/>
          <p:cNvSpPr/>
          <p:nvPr/>
        </p:nvSpPr>
        <p:spPr>
          <a:xfrm>
            <a:off x="6257814" y="4493331"/>
            <a:ext cx="3365119" cy="5981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Récupérer les palettes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Ou les facturer au donneur d’ordre ou destinataire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Ou facturer leur ramasse </a:t>
            </a:r>
          </a:p>
        </p:txBody>
      </p:sp>
      <p:sp>
        <p:nvSpPr>
          <p:cNvPr id="119" name="Losange 118"/>
          <p:cNvSpPr/>
          <p:nvPr/>
        </p:nvSpPr>
        <p:spPr>
          <a:xfrm>
            <a:off x="7853719" y="2475233"/>
            <a:ext cx="1888728" cy="427837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Solde &lt; &gt;20</a:t>
            </a:r>
          </a:p>
        </p:txBody>
      </p:sp>
      <p:sp>
        <p:nvSpPr>
          <p:cNvPr id="122" name="Rectangle à coins arrondis 121"/>
          <p:cNvSpPr/>
          <p:nvPr/>
        </p:nvSpPr>
        <p:spPr>
          <a:xfrm>
            <a:off x="1775431" y="4683230"/>
            <a:ext cx="1460509" cy="274691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Faire un prix + élevé</a:t>
            </a:r>
          </a:p>
        </p:txBody>
      </p:sp>
      <p:cxnSp>
        <p:nvCxnSpPr>
          <p:cNvPr id="130" name="Connecteur en angle 129"/>
          <p:cNvCxnSpPr>
            <a:stCxn id="122" idx="1"/>
          </p:cNvCxnSpPr>
          <p:nvPr/>
        </p:nvCxnSpPr>
        <p:spPr>
          <a:xfrm rot="10800000" flipV="1">
            <a:off x="1076989" y="4820575"/>
            <a:ext cx="698443" cy="304235"/>
          </a:xfrm>
          <a:prstGeom prst="bentConnector3">
            <a:avLst>
              <a:gd name="adj1" fmla="val 96326"/>
            </a:avLst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en angle 134"/>
          <p:cNvCxnSpPr/>
          <p:nvPr/>
        </p:nvCxnSpPr>
        <p:spPr>
          <a:xfrm flipV="1">
            <a:off x="5037211" y="2772281"/>
            <a:ext cx="289366" cy="1418077"/>
          </a:xfrm>
          <a:prstGeom prst="bentConnector2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à coins arrondis 136"/>
          <p:cNvSpPr/>
          <p:nvPr/>
        </p:nvSpPr>
        <p:spPr>
          <a:xfrm>
            <a:off x="9769894" y="508725"/>
            <a:ext cx="2113141" cy="463185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Un seul en Espagne qui échange les palettes EUR</a:t>
            </a:r>
          </a:p>
        </p:txBody>
      </p:sp>
      <p:cxnSp>
        <p:nvCxnSpPr>
          <p:cNvPr id="139" name="Connecteur en angle 138"/>
          <p:cNvCxnSpPr>
            <a:stCxn id="6" idx="1"/>
            <a:endCxn id="69" idx="3"/>
          </p:cNvCxnSpPr>
          <p:nvPr/>
        </p:nvCxnSpPr>
        <p:spPr>
          <a:xfrm rot="10800000" flipV="1">
            <a:off x="2883877" y="746887"/>
            <a:ext cx="4960266" cy="4595166"/>
          </a:xfrm>
          <a:prstGeom prst="bentConnector3">
            <a:avLst>
              <a:gd name="adj1" fmla="val 38381"/>
            </a:avLst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à coins arrondis 141"/>
          <p:cNvSpPr/>
          <p:nvPr/>
        </p:nvSpPr>
        <p:spPr>
          <a:xfrm>
            <a:off x="6674887" y="3905383"/>
            <a:ext cx="2039038" cy="298672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Prévenir le donneur d’ordres</a:t>
            </a:r>
          </a:p>
        </p:txBody>
      </p:sp>
      <p:sp>
        <p:nvSpPr>
          <p:cNvPr id="149" name="Rectangle à coins arrondis 148"/>
          <p:cNvSpPr/>
          <p:nvPr/>
        </p:nvSpPr>
        <p:spPr>
          <a:xfrm>
            <a:off x="4500926" y="5905709"/>
            <a:ext cx="2572195" cy="39949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Récupérer à la livraison le nombre de palettes EUR attendues </a:t>
            </a:r>
          </a:p>
        </p:txBody>
      </p:sp>
      <p:sp>
        <p:nvSpPr>
          <p:cNvPr id="150" name="Rectangle à coins arrondis 149"/>
          <p:cNvSpPr/>
          <p:nvPr/>
        </p:nvSpPr>
        <p:spPr>
          <a:xfrm>
            <a:off x="2410110" y="6082055"/>
            <a:ext cx="1631648" cy="39949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Donner les consignes au conducteur</a:t>
            </a:r>
          </a:p>
        </p:txBody>
      </p:sp>
      <p:cxnSp>
        <p:nvCxnSpPr>
          <p:cNvPr id="154" name="Connecteur en angle 153"/>
          <p:cNvCxnSpPr>
            <a:stCxn id="101" idx="2"/>
            <a:endCxn id="150" idx="1"/>
          </p:cNvCxnSpPr>
          <p:nvPr/>
        </p:nvCxnSpPr>
        <p:spPr>
          <a:xfrm rot="16200000" flipH="1">
            <a:off x="1867594" y="5739285"/>
            <a:ext cx="108465" cy="976568"/>
          </a:xfrm>
          <a:prstGeom prst="bentConnector2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en angle 155"/>
          <p:cNvCxnSpPr>
            <a:stCxn id="150" idx="3"/>
            <a:endCxn id="72" idx="1"/>
          </p:cNvCxnSpPr>
          <p:nvPr/>
        </p:nvCxnSpPr>
        <p:spPr>
          <a:xfrm flipV="1">
            <a:off x="4041758" y="5646370"/>
            <a:ext cx="459169" cy="635432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en angle 162"/>
          <p:cNvCxnSpPr>
            <a:stCxn id="150" idx="3"/>
            <a:endCxn id="149" idx="1"/>
          </p:cNvCxnSpPr>
          <p:nvPr/>
        </p:nvCxnSpPr>
        <p:spPr>
          <a:xfrm flipV="1">
            <a:off x="4041758" y="6105456"/>
            <a:ext cx="459168" cy="176346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>
            <a:stCxn id="6" idx="2"/>
            <a:endCxn id="112" idx="0"/>
          </p:cNvCxnSpPr>
          <p:nvPr/>
        </p:nvCxnSpPr>
        <p:spPr>
          <a:xfrm>
            <a:off x="8765075" y="1061257"/>
            <a:ext cx="0" cy="183663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avec flèche 168"/>
          <p:cNvCxnSpPr>
            <a:stCxn id="112" idx="2"/>
            <a:endCxn id="114" idx="0"/>
          </p:cNvCxnSpPr>
          <p:nvPr/>
        </p:nvCxnSpPr>
        <p:spPr>
          <a:xfrm>
            <a:off x="8765075" y="1816824"/>
            <a:ext cx="0" cy="190829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170"/>
          <p:cNvCxnSpPr>
            <a:stCxn id="116" idx="2"/>
            <a:endCxn id="142" idx="0"/>
          </p:cNvCxnSpPr>
          <p:nvPr/>
        </p:nvCxnSpPr>
        <p:spPr>
          <a:xfrm flipH="1">
            <a:off x="7694406" y="3603562"/>
            <a:ext cx="2516" cy="301821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avec flèche 172"/>
          <p:cNvCxnSpPr>
            <a:stCxn id="117" idx="2"/>
            <a:endCxn id="115" idx="0"/>
          </p:cNvCxnSpPr>
          <p:nvPr/>
        </p:nvCxnSpPr>
        <p:spPr>
          <a:xfrm flipH="1">
            <a:off x="9875184" y="3572979"/>
            <a:ext cx="391" cy="225235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175"/>
          <p:cNvCxnSpPr>
            <a:stCxn id="142" idx="2"/>
          </p:cNvCxnSpPr>
          <p:nvPr/>
        </p:nvCxnSpPr>
        <p:spPr>
          <a:xfrm>
            <a:off x="7694406" y="4204055"/>
            <a:ext cx="2515" cy="289276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à coins arrondis 177"/>
          <p:cNvSpPr/>
          <p:nvPr/>
        </p:nvSpPr>
        <p:spPr>
          <a:xfrm>
            <a:off x="9458562" y="6147857"/>
            <a:ext cx="2245756" cy="27459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Les refuser ou</a:t>
            </a:r>
          </a:p>
        </p:txBody>
      </p:sp>
      <p:sp>
        <p:nvSpPr>
          <p:cNvPr id="186" name="Rectangle à coins arrondis 185"/>
          <p:cNvSpPr/>
          <p:nvPr/>
        </p:nvSpPr>
        <p:spPr>
          <a:xfrm>
            <a:off x="9480573" y="6492169"/>
            <a:ext cx="2223745" cy="26132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Les décompter dans la LV</a:t>
            </a:r>
          </a:p>
        </p:txBody>
      </p:sp>
      <p:sp>
        <p:nvSpPr>
          <p:cNvPr id="196" name="Losange 195"/>
          <p:cNvSpPr/>
          <p:nvPr/>
        </p:nvSpPr>
        <p:spPr>
          <a:xfrm>
            <a:off x="7397421" y="6379112"/>
            <a:ext cx="1732685" cy="391917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Si mauvais état</a:t>
            </a:r>
          </a:p>
        </p:txBody>
      </p:sp>
      <p:cxnSp>
        <p:nvCxnSpPr>
          <p:cNvPr id="200" name="Connecteur en angle 199"/>
          <p:cNvCxnSpPr>
            <a:stCxn id="196" idx="3"/>
            <a:endCxn id="178" idx="1"/>
          </p:cNvCxnSpPr>
          <p:nvPr/>
        </p:nvCxnSpPr>
        <p:spPr>
          <a:xfrm flipV="1">
            <a:off x="9130106" y="6285155"/>
            <a:ext cx="328456" cy="289916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cteur en angle 201"/>
          <p:cNvCxnSpPr>
            <a:stCxn id="196" idx="3"/>
            <a:endCxn id="186" idx="1"/>
          </p:cNvCxnSpPr>
          <p:nvPr/>
        </p:nvCxnSpPr>
        <p:spPr>
          <a:xfrm>
            <a:off x="9130106" y="6575071"/>
            <a:ext cx="350467" cy="47760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Losange 203"/>
          <p:cNvSpPr/>
          <p:nvPr/>
        </p:nvSpPr>
        <p:spPr>
          <a:xfrm>
            <a:off x="10213067" y="2471206"/>
            <a:ext cx="1888728" cy="427837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Solde &lt;&gt;100</a:t>
            </a:r>
          </a:p>
        </p:txBody>
      </p:sp>
      <p:cxnSp>
        <p:nvCxnSpPr>
          <p:cNvPr id="207" name="Connecteur en angle 206"/>
          <p:cNvCxnSpPr>
            <a:stCxn id="119" idx="2"/>
            <a:endCxn id="116" idx="3"/>
          </p:cNvCxnSpPr>
          <p:nvPr/>
        </p:nvCxnSpPr>
        <p:spPr>
          <a:xfrm rot="5400000">
            <a:off x="8526944" y="2935843"/>
            <a:ext cx="303912" cy="238366"/>
          </a:xfrm>
          <a:prstGeom prst="bentConnector2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cteur en angle 208"/>
          <p:cNvCxnSpPr>
            <a:stCxn id="119" idx="2"/>
            <a:endCxn id="117" idx="1"/>
          </p:cNvCxnSpPr>
          <p:nvPr/>
        </p:nvCxnSpPr>
        <p:spPr>
          <a:xfrm rot="16200000" flipH="1">
            <a:off x="8747950" y="2953203"/>
            <a:ext cx="308825" cy="208558"/>
          </a:xfrm>
          <a:prstGeom prst="bentConnector2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à coins arrondis 218"/>
          <p:cNvSpPr/>
          <p:nvPr/>
        </p:nvSpPr>
        <p:spPr>
          <a:xfrm>
            <a:off x="9923459" y="4684007"/>
            <a:ext cx="2039038" cy="298672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Prévenir la direction</a:t>
            </a:r>
          </a:p>
        </p:txBody>
      </p:sp>
      <p:cxnSp>
        <p:nvCxnSpPr>
          <p:cNvPr id="221" name="Connecteur droit avec flèche 220"/>
          <p:cNvCxnSpPr>
            <a:stCxn id="204" idx="2"/>
          </p:cNvCxnSpPr>
          <p:nvPr/>
        </p:nvCxnSpPr>
        <p:spPr>
          <a:xfrm>
            <a:off x="11157431" y="2899043"/>
            <a:ext cx="0" cy="1798242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à coins arrondis 64"/>
          <p:cNvSpPr/>
          <p:nvPr/>
        </p:nvSpPr>
        <p:spPr>
          <a:xfrm>
            <a:off x="4474759" y="6375608"/>
            <a:ext cx="2572195" cy="39949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Vérifier l’état des palettes</a:t>
            </a:r>
          </a:p>
        </p:txBody>
      </p:sp>
      <p:cxnSp>
        <p:nvCxnSpPr>
          <p:cNvPr id="17" name="Connecteur en angle 16"/>
          <p:cNvCxnSpPr>
            <a:stCxn id="150" idx="3"/>
            <a:endCxn id="65" idx="1"/>
          </p:cNvCxnSpPr>
          <p:nvPr/>
        </p:nvCxnSpPr>
        <p:spPr>
          <a:xfrm>
            <a:off x="4041758" y="6281802"/>
            <a:ext cx="433001" cy="293553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65" idx="3"/>
            <a:endCxn id="196" idx="1"/>
          </p:cNvCxnSpPr>
          <p:nvPr/>
        </p:nvCxnSpPr>
        <p:spPr>
          <a:xfrm flipV="1">
            <a:off x="7046954" y="6575071"/>
            <a:ext cx="350467" cy="284"/>
          </a:xfrm>
          <a:prstGeom prst="straightConnector1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osange 80"/>
          <p:cNvSpPr/>
          <p:nvPr/>
        </p:nvSpPr>
        <p:spPr>
          <a:xfrm>
            <a:off x="7397421" y="5802647"/>
            <a:ext cx="1732685" cy="391917"/>
          </a:xfrm>
          <a:prstGeom prst="diamond">
            <a:avLst/>
          </a:prstGeom>
          <a:solidFill>
            <a:srgbClr val="E84863"/>
          </a:solidFill>
          <a:ln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Si différent</a:t>
            </a:r>
          </a:p>
        </p:txBody>
      </p:sp>
      <p:cxnSp>
        <p:nvCxnSpPr>
          <p:cNvPr id="27" name="Connecteur en angle 26"/>
          <p:cNvCxnSpPr>
            <a:stCxn id="149" idx="3"/>
            <a:endCxn id="81" idx="1"/>
          </p:cNvCxnSpPr>
          <p:nvPr/>
        </p:nvCxnSpPr>
        <p:spPr>
          <a:xfrm flipV="1">
            <a:off x="7073121" y="5998606"/>
            <a:ext cx="324300" cy="106850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à coins arrondis 84"/>
          <p:cNvSpPr/>
          <p:nvPr/>
        </p:nvSpPr>
        <p:spPr>
          <a:xfrm>
            <a:off x="9469567" y="5534686"/>
            <a:ext cx="2245756" cy="552893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848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Prévenir l’exploitant avant chargement et signature de la LV; motif à spécifier sur la LV</a:t>
            </a:r>
          </a:p>
        </p:txBody>
      </p:sp>
      <p:cxnSp>
        <p:nvCxnSpPr>
          <p:cNvPr id="30" name="Connecteur en angle 29"/>
          <p:cNvCxnSpPr>
            <a:stCxn id="81" idx="3"/>
            <a:endCxn id="85" idx="1"/>
          </p:cNvCxnSpPr>
          <p:nvPr/>
        </p:nvCxnSpPr>
        <p:spPr>
          <a:xfrm flipV="1">
            <a:off x="9130106" y="5811133"/>
            <a:ext cx="339461" cy="187473"/>
          </a:xfrm>
          <a:prstGeom prst="bentConnector3">
            <a:avLst/>
          </a:prstGeom>
          <a:ln w="25400">
            <a:solidFill>
              <a:srgbClr val="E8486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 69">
            <a:extLst>
              <a:ext uri="{FF2B5EF4-FFF2-40B4-BE49-F238E27FC236}">
                <a16:creationId xmlns:a16="http://schemas.microsoft.com/office/drawing/2014/main" id="{C80C136F-C04F-4C6E-807D-05E8E421032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6" y="52437"/>
            <a:ext cx="594306" cy="309562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46884748-411B-4148-AAC6-B49616A8553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03" y="42097"/>
            <a:ext cx="2686292" cy="4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8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246</Words>
  <Application>Microsoft Office PowerPoint</Application>
  <PresentationFormat>Grand écran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AFT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CASTAY</dc:creator>
  <cp:lastModifiedBy>Valerie CASTAY</cp:lastModifiedBy>
  <cp:revision>86</cp:revision>
  <dcterms:created xsi:type="dcterms:W3CDTF">2019-01-12T11:50:20Z</dcterms:created>
  <dcterms:modified xsi:type="dcterms:W3CDTF">2019-09-16T14:20:33Z</dcterms:modified>
</cp:coreProperties>
</file>